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theme/theme11.xml" ContentType="application/vnd.openxmlformats-officedocument.theme+xml"/>
  <Override PartName="/ppt/slideLayouts/slideLayout13.xml" ContentType="application/vnd.openxmlformats-officedocument.presentationml.slideLayout+xml"/>
  <Override PartName="/ppt/theme/theme12.xml" ContentType="application/vnd.openxmlformats-officedocument.theme+xml"/>
  <Override PartName="/ppt/slideLayouts/slideLayout14.xml" ContentType="application/vnd.openxmlformats-officedocument.presentationml.slideLayout+xml"/>
  <Override PartName="/ppt/theme/theme13.xml" ContentType="application/vnd.openxmlformats-officedocument.theme+xml"/>
  <Override PartName="/ppt/slideLayouts/slideLayout15.xml" ContentType="application/vnd.openxmlformats-officedocument.presentationml.slideLayout+xml"/>
  <Override PartName="/ppt/theme/theme14.xml" ContentType="application/vnd.openxmlformats-officedocument.theme+xml"/>
  <Override PartName="/ppt/slideLayouts/slideLayout16.xml" ContentType="application/vnd.openxmlformats-officedocument.presentationml.slideLayout+xml"/>
  <Override PartName="/ppt/theme/theme15.xml" ContentType="application/vnd.openxmlformats-officedocument.theme+xml"/>
  <Override PartName="/ppt/slideLayouts/slideLayout17.xml" ContentType="application/vnd.openxmlformats-officedocument.presentationml.slideLayout+xml"/>
  <Override PartName="/ppt/theme/theme16.xml" ContentType="application/vnd.openxmlformats-officedocument.theme+xml"/>
  <Override PartName="/ppt/slideLayouts/slideLayout18.xml" ContentType="application/vnd.openxmlformats-officedocument.presentationml.slideLayout+xml"/>
  <Override PartName="/ppt/theme/theme17.xml" ContentType="application/vnd.openxmlformats-officedocument.theme+xml"/>
  <Override PartName="/ppt/slideLayouts/slideLayout19.xml" ContentType="application/vnd.openxmlformats-officedocument.presentationml.slideLayout+xml"/>
  <Override PartName="/ppt/theme/theme18.xml" ContentType="application/vnd.openxmlformats-officedocument.theme+xml"/>
  <Override PartName="/ppt/slideLayouts/slideLayout20.xml" ContentType="application/vnd.openxmlformats-officedocument.presentationml.slideLayout+xml"/>
  <Override PartName="/ppt/theme/theme19.xml" ContentType="application/vnd.openxmlformats-officedocument.theme+xml"/>
  <Override PartName="/ppt/slideLayouts/slideLayout21.xml" ContentType="application/vnd.openxmlformats-officedocument.presentationml.slideLayout+xml"/>
  <Override PartName="/ppt/theme/theme20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92" r:id="rId2"/>
    <p:sldMasterId id="2147483676" r:id="rId3"/>
    <p:sldMasterId id="2147483704" r:id="rId4"/>
    <p:sldMasterId id="2147483702" r:id="rId5"/>
    <p:sldMasterId id="2147483666" r:id="rId6"/>
    <p:sldMasterId id="2147483694" r:id="rId7"/>
    <p:sldMasterId id="2147483678" r:id="rId8"/>
    <p:sldMasterId id="2147483668" r:id="rId9"/>
    <p:sldMasterId id="2147483700" r:id="rId10"/>
    <p:sldMasterId id="2147483662" r:id="rId11"/>
    <p:sldMasterId id="2147483710" r:id="rId12"/>
    <p:sldMasterId id="2147483712" r:id="rId13"/>
    <p:sldMasterId id="2147483714" r:id="rId14"/>
    <p:sldMasterId id="2147483664" r:id="rId15"/>
    <p:sldMasterId id="2147483670" r:id="rId16"/>
    <p:sldMasterId id="2147483734" r:id="rId17"/>
    <p:sldMasterId id="2147483736" r:id="rId18"/>
    <p:sldMasterId id="2147483738" r:id="rId19"/>
    <p:sldMasterId id="2147483740" r:id="rId20"/>
    <p:sldMasterId id="2147483744" r:id="rId21"/>
  </p:sldMasterIdLst>
  <p:notesMasterIdLst>
    <p:notesMasterId r:id="rId42"/>
  </p:notesMasterIdLst>
  <p:handoutMasterIdLst>
    <p:handoutMasterId r:id="rId43"/>
  </p:handoutMasterIdLst>
  <p:sldIdLst>
    <p:sldId id="266" r:id="rId22"/>
    <p:sldId id="267" r:id="rId23"/>
    <p:sldId id="256" r:id="rId24"/>
    <p:sldId id="262" r:id="rId25"/>
    <p:sldId id="258" r:id="rId26"/>
    <p:sldId id="264" r:id="rId27"/>
    <p:sldId id="257" r:id="rId28"/>
    <p:sldId id="277" r:id="rId29"/>
    <p:sldId id="259" r:id="rId30"/>
    <p:sldId id="263" r:id="rId31"/>
    <p:sldId id="260" r:id="rId32"/>
    <p:sldId id="261" r:id="rId33"/>
    <p:sldId id="275" r:id="rId34"/>
    <p:sldId id="278" r:id="rId35"/>
    <p:sldId id="269" r:id="rId36"/>
    <p:sldId id="270" r:id="rId37"/>
    <p:sldId id="272" r:id="rId38"/>
    <p:sldId id="273" r:id="rId39"/>
    <p:sldId id="271" r:id="rId40"/>
    <p:sldId id="276" r:id="rId41"/>
  </p:sldIdLst>
  <p:sldSz cx="9144000" cy="6858000" type="screen4x3"/>
  <p:notesSz cx="6858000" cy="9144000"/>
  <p:defaultTextStyle>
    <a:defPPr>
      <a:defRPr lang="en-US"/>
    </a:defPPr>
    <a:lvl1pPr marL="0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39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7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1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56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95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34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7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1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9A"/>
    <a:srgbClr val="005294"/>
    <a:srgbClr val="004F8E"/>
    <a:srgbClr val="005191"/>
    <a:srgbClr val="0E3C75"/>
    <a:srgbClr val="CA0C11"/>
    <a:srgbClr val="A40418"/>
    <a:srgbClr val="D5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86410" autoAdjust="0"/>
  </p:normalViewPr>
  <p:slideViewPr>
    <p:cSldViewPr snapToGrid="0" snapToObjects="1">
      <p:cViewPr varScale="1">
        <p:scale>
          <a:sx n="97" d="100"/>
          <a:sy n="97" d="100"/>
        </p:scale>
        <p:origin x="906" y="84"/>
      </p:cViewPr>
      <p:guideLst>
        <p:guide orient="horz"/>
        <p:guide pos="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41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C6BF-855C-1F4B-8DBD-06C607AD78BD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2809-CFA6-4740-90F9-9C01B81C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0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CE31F-BD35-414D-93B5-6F51C47631E1}" type="datetimeFigureOut">
              <a:rPr lang="en-CA" smtClean="0"/>
              <a:t>05/02/2018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9B836-C30C-49FC-970E-E0E4FD9E9B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852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Except, for transitions,</a:t>
            </a:r>
            <a:r>
              <a:rPr lang="en-CA" baseline="0" dirty="0"/>
              <a:t> you’ll need to illustrate next steps, or the order that information or actions are to be processed.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9B836-C30C-49FC-970E-E0E4FD9E9B8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26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9B836-C30C-49FC-970E-E0E4FD9E9B8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4994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Still from the same MBA student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4287A-C1A6-4876-92D4-00E4C93B84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3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50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93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3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85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25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47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2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83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5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33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64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44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4909" y="780179"/>
            <a:ext cx="6835512" cy="2026731"/>
          </a:xfrm>
        </p:spPr>
        <p:txBody>
          <a:bodyPr/>
          <a:lstStyle>
            <a:lvl1pPr>
              <a:lnSpc>
                <a:spcPct val="80000"/>
              </a:lnSpc>
              <a:tabLst>
                <a:tab pos="533312" algn="l"/>
              </a:tabLst>
              <a:defRPr lang="en-US" baseline="0" dirty="0">
                <a:solidFill>
                  <a:srgbClr val="004382"/>
                </a:solidFill>
              </a:defRPr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909" y="6020916"/>
            <a:ext cx="6835512" cy="491067"/>
          </a:xfrm>
        </p:spPr>
        <p:txBody>
          <a:bodyPr/>
          <a:lstStyle>
            <a:lvl1pPr>
              <a:defRPr sz="29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4909" y="3414890"/>
            <a:ext cx="6835512" cy="220133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58902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4913" y="931337"/>
            <a:ext cx="7237953" cy="1875573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4913" y="3471336"/>
            <a:ext cx="7237953" cy="215900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 smtClean="0"/>
              <a:t>Click to insert event details</a:t>
            </a:r>
            <a:br>
              <a:rPr lang="en-US" dirty="0" smtClean="0"/>
            </a:br>
            <a:r>
              <a:rPr lang="en-US" dirty="0" smtClean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34908" y="6039559"/>
            <a:ext cx="7237670" cy="522025"/>
          </a:xfrm>
        </p:spPr>
        <p:txBody>
          <a:bodyPr/>
          <a:lstStyle>
            <a:lvl1pPr algn="l">
              <a:defRPr sz="2900">
                <a:solidFill>
                  <a:srgbClr val="004382"/>
                </a:solidFill>
              </a:defRPr>
            </a:lvl1pPr>
            <a:lvl2pPr algn="l">
              <a:defRPr sz="2900"/>
            </a:lvl2pPr>
            <a:lvl4pPr marL="1536014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2048019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insert event </a:t>
            </a:r>
            <a:r>
              <a:rPr lang="en-US" dirty="0" err="1" smtClean="0"/>
              <a:t>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1084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 edge/logo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4108" y="935398"/>
            <a:ext cx="5692673" cy="2026731"/>
          </a:xfrm>
        </p:spPr>
        <p:txBody>
          <a:bodyPr/>
          <a:lstStyle>
            <a:lvl1pPr>
              <a:lnSpc>
                <a:spcPct val="80000"/>
              </a:lnSpc>
              <a:defRPr sz="6300" cap="none" baseline="0">
                <a:solidFill>
                  <a:srgbClr val="004382"/>
                </a:solidFill>
              </a:defRPr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84108" y="3352091"/>
            <a:ext cx="5692673" cy="225002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84112" y="6035027"/>
            <a:ext cx="5688839" cy="491067"/>
          </a:xfrm>
        </p:spPr>
        <p:txBody>
          <a:bodyPr/>
          <a:lstStyle>
            <a:lvl1pPr>
              <a:defRPr sz="29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338593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 edge/logo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690" y="1058337"/>
            <a:ext cx="5915228" cy="1875573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94690" y="3344338"/>
            <a:ext cx="5915228" cy="228600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 smtClean="0"/>
              <a:t>Click to insert event details</a:t>
            </a:r>
            <a:br>
              <a:rPr lang="en-US" dirty="0" smtClean="0"/>
            </a:br>
            <a:r>
              <a:rPr lang="en-US" dirty="0" smtClean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94690" y="5968913"/>
            <a:ext cx="5915228" cy="635000"/>
          </a:xfrm>
        </p:spPr>
        <p:txBody>
          <a:bodyPr/>
          <a:lstStyle>
            <a:lvl1pPr algn="l">
              <a:defRPr sz="2900">
                <a:solidFill>
                  <a:srgbClr val="004382"/>
                </a:solidFill>
              </a:defRPr>
            </a:lvl1pPr>
            <a:lvl2pPr algn="l">
              <a:defRPr sz="2900"/>
            </a:lvl2pPr>
            <a:lvl4pPr marL="1536014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2048019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insert event </a:t>
            </a:r>
            <a:r>
              <a:rPr lang="en-US" dirty="0" err="1" smtClean="0"/>
              <a:t>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6297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 logo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689346" y="780179"/>
            <a:ext cx="5781076" cy="2026731"/>
          </a:xfrm>
        </p:spPr>
        <p:txBody>
          <a:bodyPr/>
          <a:lstStyle>
            <a:lvl1pPr>
              <a:lnSpc>
                <a:spcPct val="90000"/>
              </a:lnSpc>
              <a:tabLst>
                <a:tab pos="533312" algn="l"/>
              </a:tabLst>
              <a:defRPr lang="en-US" dirty="0">
                <a:solidFill>
                  <a:srgbClr val="004382"/>
                </a:solidFill>
              </a:defRPr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689350" y="6036423"/>
            <a:ext cx="5781075" cy="491067"/>
          </a:xfrm>
        </p:spPr>
        <p:txBody>
          <a:bodyPr/>
          <a:lstStyle>
            <a:lvl1pPr>
              <a:defRPr sz="29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89350" y="3414890"/>
            <a:ext cx="5781075" cy="220133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  <p:pic>
        <p:nvPicPr>
          <p:cNvPr id="4" name="Picture 3" descr="UVic_vert_648P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8" y="5254679"/>
            <a:ext cx="63587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1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 logo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9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1344" y="931337"/>
            <a:ext cx="6211518" cy="1875573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1343" y="3471336"/>
            <a:ext cx="6211518" cy="215900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 smtClean="0"/>
              <a:t>Click to insert event details</a:t>
            </a:r>
            <a:br>
              <a:rPr lang="en-US" dirty="0" smtClean="0"/>
            </a:br>
            <a:r>
              <a:rPr lang="en-US" dirty="0" smtClean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1348" y="6039559"/>
            <a:ext cx="6211235" cy="522025"/>
          </a:xfrm>
        </p:spPr>
        <p:txBody>
          <a:bodyPr/>
          <a:lstStyle>
            <a:lvl1pPr algn="l">
              <a:defRPr sz="2900">
                <a:solidFill>
                  <a:srgbClr val="004382"/>
                </a:solidFill>
              </a:defRPr>
            </a:lvl1pPr>
            <a:lvl2pPr algn="l">
              <a:defRPr sz="2900"/>
            </a:lvl2pPr>
            <a:lvl4pPr marL="1536014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2048019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insert event </a:t>
            </a:r>
            <a:r>
              <a:rPr lang="en-US" dirty="0" err="1" smtClean="0"/>
              <a:t>url</a:t>
            </a:r>
            <a:endParaRPr lang="en-US" dirty="0" smtClean="0"/>
          </a:p>
        </p:txBody>
      </p:sp>
      <p:pic>
        <p:nvPicPr>
          <p:cNvPr id="9" name="Picture 8" descr="UVic_vert_648P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9" y="5270866"/>
            <a:ext cx="63587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0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 martlet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63035" y="864845"/>
            <a:ext cx="5777241" cy="2026731"/>
          </a:xfrm>
        </p:spPr>
        <p:txBody>
          <a:bodyPr/>
          <a:lstStyle>
            <a:lvl1pPr>
              <a:lnSpc>
                <a:spcPct val="80000"/>
              </a:lnSpc>
              <a:defRPr sz="6300" b="0" i="0" cap="none" baseline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63035" y="5978583"/>
            <a:ext cx="5777241" cy="491067"/>
          </a:xfrm>
        </p:spPr>
        <p:txBody>
          <a:bodyPr/>
          <a:lstStyle>
            <a:lvl1pPr>
              <a:defRPr sz="29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63035" y="3239207"/>
            <a:ext cx="5777241" cy="229235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052536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 martlet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4694" y="973666"/>
            <a:ext cx="6042209" cy="1875573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94694" y="3316117"/>
            <a:ext cx="6042209" cy="215900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 smtClean="0"/>
              <a:t>Click to insert event details</a:t>
            </a:r>
            <a:br>
              <a:rPr lang="en-US" dirty="0" smtClean="0"/>
            </a:br>
            <a:r>
              <a:rPr lang="en-US" dirty="0" smtClean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94694" y="6039559"/>
            <a:ext cx="6042209" cy="522025"/>
          </a:xfrm>
        </p:spPr>
        <p:txBody>
          <a:bodyPr/>
          <a:lstStyle>
            <a:lvl1pPr algn="l">
              <a:defRPr sz="2900">
                <a:solidFill>
                  <a:srgbClr val="004382"/>
                </a:solidFill>
              </a:defRPr>
            </a:lvl1pPr>
            <a:lvl2pPr algn="l">
              <a:defRPr sz="2900"/>
            </a:lvl2pPr>
            <a:lvl4pPr marL="1536014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2048019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insert event </a:t>
            </a:r>
            <a:r>
              <a:rPr lang="en-US" dirty="0" err="1" smtClean="0"/>
              <a:t>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574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86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b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pg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909" y="5534842"/>
            <a:ext cx="5118466" cy="491067"/>
          </a:xfrm>
          <a:noFill/>
        </p:spPr>
        <p:txBody>
          <a:bodyPr/>
          <a:lstStyle>
            <a:lvl1pPr>
              <a:defRPr sz="29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4909" y="3076224"/>
            <a:ext cx="6872534" cy="166695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 i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34910" y="851611"/>
            <a:ext cx="7942477" cy="1787169"/>
          </a:xfrm>
        </p:spPr>
        <p:txBody>
          <a:bodyPr/>
          <a:lstStyle>
            <a:lvl1pPr>
              <a:defRPr sz="6300" cap="none">
                <a:solidFill>
                  <a:srgbClr val="004382"/>
                </a:solidFill>
              </a:defRPr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16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b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pg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2582" y="903116"/>
            <a:ext cx="7587152" cy="1875573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2" y="3160890"/>
            <a:ext cx="6185869" cy="17234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 smtClean="0"/>
              <a:t>Click to insert event details</a:t>
            </a:r>
            <a:br>
              <a:rPr lang="en-US" dirty="0" smtClean="0"/>
            </a:br>
            <a:r>
              <a:rPr lang="en-US" dirty="0" smtClean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92585" y="5404522"/>
            <a:ext cx="4846465" cy="522025"/>
          </a:xfrm>
        </p:spPr>
        <p:txBody>
          <a:bodyPr/>
          <a:lstStyle>
            <a:lvl1pPr algn="l">
              <a:defRPr sz="2900">
                <a:solidFill>
                  <a:srgbClr val="004382"/>
                </a:solidFill>
              </a:defRPr>
            </a:lvl1pPr>
            <a:lvl2pPr algn="l">
              <a:defRPr sz="2900"/>
            </a:lvl2pPr>
            <a:lvl4pPr marL="1536014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2048019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insert event </a:t>
            </a:r>
            <a:r>
              <a:rPr lang="en-US" dirty="0" err="1" smtClean="0"/>
              <a:t>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22880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btm-m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pg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909" y="5534842"/>
            <a:ext cx="5118466" cy="491067"/>
          </a:xfrm>
          <a:noFill/>
        </p:spPr>
        <p:txBody>
          <a:bodyPr/>
          <a:lstStyle>
            <a:lvl1pPr>
              <a:defRPr sz="29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4909" y="3076224"/>
            <a:ext cx="6872534" cy="166695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 i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34910" y="851611"/>
            <a:ext cx="7942477" cy="1787169"/>
          </a:xfrm>
        </p:spPr>
        <p:txBody>
          <a:bodyPr/>
          <a:lstStyle>
            <a:lvl1pPr>
              <a:defRPr sz="6300" cap="none">
                <a:solidFill>
                  <a:srgbClr val="004382"/>
                </a:solidFill>
              </a:defRPr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91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btm-m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pg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2582" y="903116"/>
            <a:ext cx="7587152" cy="1875573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2" y="3160890"/>
            <a:ext cx="6185869" cy="17234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 smtClean="0"/>
              <a:t>Click to insert event details</a:t>
            </a:r>
            <a:br>
              <a:rPr lang="en-US" dirty="0" smtClean="0"/>
            </a:br>
            <a:r>
              <a:rPr lang="en-US" dirty="0" smtClean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92585" y="5404522"/>
            <a:ext cx="4846465" cy="522025"/>
          </a:xfrm>
        </p:spPr>
        <p:txBody>
          <a:bodyPr/>
          <a:lstStyle>
            <a:lvl1pPr algn="l">
              <a:defRPr sz="2900">
                <a:solidFill>
                  <a:srgbClr val="004382"/>
                </a:solidFill>
              </a:defRPr>
            </a:lvl1pPr>
            <a:lvl2pPr algn="l">
              <a:defRPr sz="2900"/>
            </a:lvl2pPr>
            <a:lvl4pPr marL="1536014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2048019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insert event </a:t>
            </a:r>
            <a:r>
              <a:rPr lang="en-US" dirty="0" err="1" smtClean="0"/>
              <a:t>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81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58920" y="6025908"/>
            <a:ext cx="5118466" cy="491067"/>
          </a:xfrm>
          <a:noFill/>
        </p:spPr>
        <p:txBody>
          <a:bodyPr/>
          <a:lstStyle>
            <a:lvl1pPr>
              <a:defRPr sz="29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4910" y="3076224"/>
            <a:ext cx="7942477" cy="166695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 i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34910" y="851611"/>
            <a:ext cx="7942477" cy="1787169"/>
          </a:xfrm>
        </p:spPr>
        <p:txBody>
          <a:bodyPr/>
          <a:lstStyle>
            <a:lvl1pPr>
              <a:defRPr sz="6300" cap="none">
                <a:solidFill>
                  <a:srgbClr val="004382"/>
                </a:solidFill>
              </a:defRPr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95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2582" y="903116"/>
            <a:ext cx="7587152" cy="1875573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2" y="3160890"/>
            <a:ext cx="7587152" cy="17234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 smtClean="0"/>
              <a:t>Click to insert event details</a:t>
            </a:r>
            <a:br>
              <a:rPr lang="en-US" dirty="0" smtClean="0"/>
            </a:br>
            <a:r>
              <a:rPr lang="en-US" dirty="0" smtClean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333272" y="6039559"/>
            <a:ext cx="4846465" cy="522025"/>
          </a:xfrm>
        </p:spPr>
        <p:txBody>
          <a:bodyPr/>
          <a:lstStyle>
            <a:lvl1pPr algn="l">
              <a:defRPr sz="2900">
                <a:solidFill>
                  <a:srgbClr val="004382"/>
                </a:solidFill>
              </a:defRPr>
            </a:lvl1pPr>
            <a:lvl2pPr algn="l">
              <a:defRPr sz="2900"/>
            </a:lvl2pPr>
            <a:lvl4pPr marL="1536014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2048019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insert event </a:t>
            </a:r>
            <a:r>
              <a:rPr lang="en-US" dirty="0" err="1" smtClean="0"/>
              <a:t>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49119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blu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126906" y="6040479"/>
            <a:ext cx="4190395" cy="491067"/>
          </a:xfrm>
          <a:noFill/>
        </p:spPr>
        <p:txBody>
          <a:bodyPr/>
          <a:lstStyle>
            <a:lvl1pPr>
              <a:defRPr sz="29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571418" y="1020947"/>
            <a:ext cx="7745880" cy="1942391"/>
          </a:xfrm>
        </p:spPr>
        <p:txBody>
          <a:bodyPr/>
          <a:lstStyle>
            <a:lvl1pPr>
              <a:defRPr sz="6300" b="0" i="0" cap="none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1418" y="3203222"/>
            <a:ext cx="7745880" cy="168139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2412756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blu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2582" y="1030115"/>
            <a:ext cx="7587152" cy="1875573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2" y="3245557"/>
            <a:ext cx="7587152" cy="163688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 smtClean="0"/>
              <a:t>Click to insert event details</a:t>
            </a:r>
            <a:br>
              <a:rPr lang="en-US" dirty="0" smtClean="0"/>
            </a:br>
            <a:r>
              <a:rPr lang="en-US" dirty="0" smtClean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137485" y="6039559"/>
            <a:ext cx="4042248" cy="522025"/>
          </a:xfrm>
        </p:spPr>
        <p:txBody>
          <a:bodyPr/>
          <a:lstStyle>
            <a:lvl1pPr algn="l">
              <a:defRPr sz="2900">
                <a:solidFill>
                  <a:schemeClr val="bg1"/>
                </a:solidFill>
              </a:defRPr>
            </a:lvl1pPr>
            <a:lvl2pPr algn="l">
              <a:defRPr sz="2900"/>
            </a:lvl2pPr>
            <a:lvl4pPr marL="1536014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2048019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insert event </a:t>
            </a:r>
            <a:r>
              <a:rPr lang="en-US" dirty="0" err="1" smtClean="0"/>
              <a:t>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11785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8290" y="921289"/>
            <a:ext cx="6454900" cy="2026731"/>
          </a:xfrm>
        </p:spPr>
        <p:txBody>
          <a:bodyPr/>
          <a:lstStyle>
            <a:lvl1pPr>
              <a:defRPr sz="6300" cap="none" baseline="0">
                <a:solidFill>
                  <a:srgbClr val="004382"/>
                </a:solidFill>
              </a:defRPr>
            </a:lvl1pPr>
          </a:lstStyle>
          <a:p>
            <a:r>
              <a:rPr lang="en-CA" dirty="0" smtClean="0"/>
              <a:t>Click to edit</a:t>
            </a:r>
            <a:br>
              <a:rPr lang="en-CA" dirty="0" smtClean="0"/>
            </a:br>
            <a:r>
              <a:rPr lang="en-CA" dirty="0" smtClean="0"/>
              <a:t>Master text style</a:t>
            </a:r>
            <a:endParaRPr lang="en-US" dirty="0"/>
          </a:p>
        </p:txBody>
      </p:sp>
      <p:pic>
        <p:nvPicPr>
          <p:cNvPr id="3" name="Picture 2" descr="UVic_vert_rev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164" y="568509"/>
            <a:ext cx="635958" cy="1257300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80866" y="5936773"/>
            <a:ext cx="4317898" cy="491067"/>
          </a:xfrm>
        </p:spPr>
        <p:txBody>
          <a:bodyPr/>
          <a:lstStyle>
            <a:lvl1pPr>
              <a:defRPr sz="29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8290" y="3146783"/>
            <a:ext cx="6454900" cy="193322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636647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6545" y="1030115"/>
            <a:ext cx="6687700" cy="1875573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6545" y="3245561"/>
            <a:ext cx="6687700" cy="194733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 smtClean="0"/>
              <a:t>Click to insert event details</a:t>
            </a:r>
            <a:br>
              <a:rPr lang="en-US" dirty="0" smtClean="0"/>
            </a:br>
            <a:r>
              <a:rPr lang="en-US" dirty="0" smtClean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65521" y="5933768"/>
            <a:ext cx="4132602" cy="522025"/>
          </a:xfrm>
        </p:spPr>
        <p:txBody>
          <a:bodyPr/>
          <a:lstStyle>
            <a:lvl1pPr algn="l">
              <a:defRPr sz="2900">
                <a:solidFill>
                  <a:srgbClr val="004382"/>
                </a:solidFill>
              </a:defRPr>
            </a:lvl1pPr>
            <a:lvl2pPr algn="l">
              <a:defRPr sz="2900"/>
            </a:lvl2pPr>
            <a:lvl4pPr marL="1536014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2048019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insert event </a:t>
            </a:r>
            <a:r>
              <a:rPr lang="en-US" dirty="0" err="1" smtClean="0"/>
              <a:t>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046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635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Vic Edge Blue Lowercase-drkblu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pg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58920" y="6025908"/>
            <a:ext cx="5118466" cy="491067"/>
          </a:xfrm>
          <a:noFill/>
        </p:spPr>
        <p:txBody>
          <a:bodyPr/>
          <a:lstStyle>
            <a:lvl1pPr>
              <a:defRPr sz="29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4910" y="3076225"/>
            <a:ext cx="7942477" cy="2144889"/>
          </a:xfrm>
        </p:spPr>
        <p:txBody>
          <a:bodyPr/>
          <a:lstStyle>
            <a:lvl1pPr>
              <a:lnSpc>
                <a:spcPct val="90000"/>
              </a:lnSpc>
              <a:defRPr b="0" i="0">
                <a:latin typeface="Calibri Light"/>
                <a:cs typeface="Calibri Light"/>
              </a:defRPr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34910" y="851611"/>
            <a:ext cx="7942477" cy="1787169"/>
          </a:xfrm>
        </p:spPr>
        <p:txBody>
          <a:bodyPr/>
          <a:lstStyle>
            <a:lvl1pPr>
              <a:defRPr sz="6300" cap="none"/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48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Vic Edge Yellow Lowercase-whit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126906" y="6040480"/>
            <a:ext cx="4190395" cy="491067"/>
          </a:xfrm>
          <a:noFill/>
        </p:spPr>
        <p:txBody>
          <a:bodyPr/>
          <a:lstStyle>
            <a:lvl1pPr>
              <a:defRPr sz="29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571418" y="1020948"/>
            <a:ext cx="7745880" cy="1942391"/>
          </a:xfrm>
        </p:spPr>
        <p:txBody>
          <a:bodyPr/>
          <a:lstStyle>
            <a:lvl1pPr>
              <a:lnSpc>
                <a:spcPct val="80000"/>
              </a:lnSpc>
              <a:defRPr sz="6300" b="0" i="0" cap="none">
                <a:latin typeface="Calibri Light"/>
                <a:cs typeface="Calibri Light"/>
              </a:defRPr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1418" y="3203222"/>
            <a:ext cx="7745880" cy="168139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903889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Vic Edge Blue Lowercase- edge/logo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pg3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4108" y="935398"/>
            <a:ext cx="5692673" cy="2026731"/>
          </a:xfrm>
        </p:spPr>
        <p:txBody>
          <a:bodyPr/>
          <a:lstStyle>
            <a:lvl1pPr>
              <a:lnSpc>
                <a:spcPct val="80000"/>
              </a:lnSpc>
              <a:defRPr sz="6300" cap="none" baseline="0"/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84108" y="3352091"/>
            <a:ext cx="5692673" cy="225002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84114" y="6035029"/>
            <a:ext cx="5688839" cy="491067"/>
          </a:xfrm>
        </p:spPr>
        <p:txBody>
          <a:bodyPr/>
          <a:lstStyle>
            <a:lvl1pPr>
              <a:defRPr sz="29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953380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Vic Edge Drk Blue Lowercase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drkblu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4909" y="780179"/>
            <a:ext cx="6835512" cy="2026731"/>
          </a:xfrm>
        </p:spPr>
        <p:txBody>
          <a:bodyPr/>
          <a:lstStyle>
            <a:lvl1pPr>
              <a:lnSpc>
                <a:spcPct val="80000"/>
              </a:lnSpc>
              <a:tabLst>
                <a:tab pos="533312" algn="l"/>
              </a:tabLst>
              <a:defRPr lang="en-US" baseline="0" dirty="0"/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909" y="6020916"/>
            <a:ext cx="6835512" cy="491067"/>
          </a:xfrm>
        </p:spPr>
        <p:txBody>
          <a:bodyPr/>
          <a:lstStyle>
            <a:lvl1pPr>
              <a:defRPr sz="29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4909" y="3414890"/>
            <a:ext cx="6835512" cy="220133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885289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Vic Edge Drk Blue Lowercase-drkblu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drkblu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58920" y="6025908"/>
            <a:ext cx="5118466" cy="491067"/>
          </a:xfrm>
          <a:noFill/>
        </p:spPr>
        <p:txBody>
          <a:bodyPr/>
          <a:lstStyle>
            <a:lvl1pPr>
              <a:defRPr sz="29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4910" y="3076225"/>
            <a:ext cx="7942477" cy="2144889"/>
          </a:xfrm>
        </p:spPr>
        <p:txBody>
          <a:bodyPr/>
          <a:lstStyle>
            <a:lvl1pPr>
              <a:lnSpc>
                <a:spcPct val="90000"/>
              </a:lnSpc>
              <a:defRPr b="0" i="0">
                <a:latin typeface="Calibri Light"/>
                <a:cs typeface="Calibri Light"/>
              </a:defRPr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34910" y="851611"/>
            <a:ext cx="7942477" cy="1787169"/>
          </a:xfrm>
        </p:spPr>
        <p:txBody>
          <a:bodyPr/>
          <a:lstStyle>
            <a:lvl1pPr>
              <a:lnSpc>
                <a:spcPct val="80000"/>
              </a:lnSpc>
              <a:defRPr sz="6300" cap="none"/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Vic Edge Blue Uppercase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pg3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4913" y="931337"/>
            <a:ext cx="7237953" cy="1875573"/>
          </a:xfrm>
        </p:spPr>
        <p:txBody>
          <a:bodyPr/>
          <a:lstStyle>
            <a:lvl1pPr>
              <a:lnSpc>
                <a:spcPct val="80000"/>
              </a:lnSpc>
              <a:defRPr cap="all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4913" y="3471336"/>
            <a:ext cx="7237953" cy="2159001"/>
          </a:xfrm>
        </p:spPr>
        <p:txBody>
          <a:bodyPr/>
          <a:lstStyle>
            <a:lvl1pPr>
              <a:lnSpc>
                <a:spcPct val="90000"/>
              </a:lnSpc>
              <a:defRPr baseline="0"/>
            </a:lvl1pPr>
          </a:lstStyle>
          <a:p>
            <a:pPr lvl="0"/>
            <a:r>
              <a:rPr lang="en-US" dirty="0" smtClean="0"/>
              <a:t>Click to insert event details</a:t>
            </a:r>
            <a:br>
              <a:rPr lang="en-US" dirty="0" smtClean="0"/>
            </a:br>
            <a:r>
              <a:rPr lang="en-US" dirty="0" smtClean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34908" y="6039559"/>
            <a:ext cx="7237670" cy="522025"/>
          </a:xfrm>
        </p:spPr>
        <p:txBody>
          <a:bodyPr/>
          <a:lstStyle>
            <a:lvl1pPr algn="l">
              <a:defRPr sz="2900"/>
            </a:lvl1pPr>
            <a:lvl2pPr algn="l">
              <a:defRPr sz="2900"/>
            </a:lvl2pPr>
            <a:lvl4pPr marL="1536014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2048019" indent="0" algn="l">
              <a:buFont typeface="Arial"/>
              <a:buNone/>
              <a:defRPr sz="29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insert event </a:t>
            </a:r>
            <a:r>
              <a:rPr lang="en-US" dirty="0" err="1" smtClean="0"/>
              <a:t>url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9818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Vic Edge Blue Lowercase-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pg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8290" y="921289"/>
            <a:ext cx="6454900" cy="2026731"/>
          </a:xfrm>
        </p:spPr>
        <p:txBody>
          <a:bodyPr/>
          <a:lstStyle>
            <a:lvl1pPr>
              <a:defRPr sz="6300" cap="none" baseline="0"/>
            </a:lvl1pPr>
          </a:lstStyle>
          <a:p>
            <a:r>
              <a:rPr lang="en-CA" dirty="0" smtClean="0"/>
              <a:t>Click to edit</a:t>
            </a:r>
            <a:br>
              <a:rPr lang="en-CA" dirty="0" smtClean="0"/>
            </a:br>
            <a:r>
              <a:rPr lang="en-CA" dirty="0" smtClean="0"/>
              <a:t>Master text style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80866" y="5936773"/>
            <a:ext cx="4317898" cy="491067"/>
          </a:xfrm>
        </p:spPr>
        <p:txBody>
          <a:bodyPr/>
          <a:lstStyle>
            <a:lvl1pPr>
              <a:defRPr sz="29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 smtClean="0"/>
              <a:t>Click to insert event </a:t>
            </a:r>
            <a:r>
              <a:rPr lang="en-CA" dirty="0" err="1" smtClean="0"/>
              <a:t>url</a:t>
            </a:r>
            <a:endParaRPr lang="en-CA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8290" y="3146783"/>
            <a:ext cx="6454900" cy="1933221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950316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4594" y="5809158"/>
            <a:ext cx="1213821" cy="365125"/>
          </a:xfrm>
          <a:prstGeom prst="rect">
            <a:avLst/>
          </a:prstGeom>
        </p:spPr>
        <p:txBody>
          <a:bodyPr lIns="91434" tIns="45720" rIns="91434" bIns="45720"/>
          <a:lstStyle/>
          <a:p>
            <a:pPr defTabSz="512005" fontAlgn="base">
              <a:spcBef>
                <a:spcPct val="0"/>
              </a:spcBef>
              <a:spcAft>
                <a:spcPct val="0"/>
              </a:spcAft>
            </a:pPr>
            <a:fld id="{9A16A9F2-39B1-4B8C-AB31-7A57CAF340DC}" type="datetimeFigureOut">
              <a:rPr lang="en-US" smtClean="0">
                <a:solidFill>
                  <a:srgbClr val="111F33"/>
                </a:solidFill>
                <a:ea typeface="ＭＳ Ｐゴシック" charset="0"/>
              </a:rPr>
              <a:pPr defTabSz="512005" fontAlgn="base">
                <a:spcBef>
                  <a:spcPct val="0"/>
                </a:spcBef>
                <a:spcAft>
                  <a:spcPct val="0"/>
                </a:spcAft>
              </a:pPr>
              <a:t>2/5/2018</a:t>
            </a:fld>
            <a:endParaRPr lang="en-US">
              <a:solidFill>
                <a:srgbClr val="111F33"/>
              </a:solidFill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1" y="5809158"/>
            <a:ext cx="5540188" cy="365125"/>
          </a:xfrm>
          <a:prstGeom prst="rect">
            <a:avLst/>
          </a:prstGeom>
        </p:spPr>
        <p:txBody>
          <a:bodyPr lIns="91434" tIns="45720" rIns="91434" bIns="45720"/>
          <a:lstStyle/>
          <a:p>
            <a:pPr defTabSz="512005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11F33"/>
              </a:solidFill>
              <a:ea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0208" y="5809158"/>
            <a:ext cx="554023" cy="365125"/>
          </a:xfrm>
          <a:prstGeom prst="rect">
            <a:avLst/>
          </a:prstGeom>
        </p:spPr>
        <p:txBody>
          <a:bodyPr lIns="91434" tIns="45720" rIns="91434" bIns="45720"/>
          <a:lstStyle/>
          <a:p>
            <a:pPr defTabSz="512005" fontAlgn="base">
              <a:spcBef>
                <a:spcPct val="0"/>
              </a:spcBef>
              <a:spcAft>
                <a:spcPct val="0"/>
              </a:spcAft>
            </a:pPr>
            <a:fld id="{0DBB4023-CBF6-4546-B130-72EFB61D7EB2}" type="slidenum">
              <a:rPr lang="en-US" smtClean="0">
                <a:solidFill>
                  <a:srgbClr val="111F33"/>
                </a:solidFill>
                <a:ea typeface="ＭＳ Ｐゴシック" charset="0"/>
              </a:rPr>
              <a:pPr defTabSz="512005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111F33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58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0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/>
          <a:lstStyle/>
          <a:p>
            <a:fld id="{F78CF32C-5FB0-481A-A34A-B614C71E7593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5EBB4FDA-C92B-4504-BF27-F482713A47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7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7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8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9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theme" Target="../theme/theme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039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1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89000" y="1054102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89000" y="2392366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1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0599A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0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9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1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4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+M_04180_UnveilingMatPage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4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180_UnveilingMatPages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1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2384" y="794291"/>
            <a:ext cx="6055366" cy="202673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673" y="3106465"/>
            <a:ext cx="6051880" cy="12037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dirty="0" smtClean="0"/>
              <a:t>Click to insert event details </a:t>
            </a:r>
            <a:br>
              <a:rPr lang="en-CA" dirty="0" smtClean="0"/>
            </a:br>
            <a:r>
              <a:rPr lang="en-CA" dirty="0" smtClean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64376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</p:sldLayoutIdLst>
  <p:timing>
    <p:tnLst>
      <p:par>
        <p:cTn id="1" dur="indefinite" restart="never" nodeType="tmRoot"/>
      </p:par>
    </p:tnLst>
  </p:timing>
  <p:txStyles>
    <p:titleStyle>
      <a:lvl1pPr algn="l" defTabSz="51200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6300" b="0" i="0" kern="1200" cap="none" baseline="0">
          <a:solidFill>
            <a:schemeClr val="bg1"/>
          </a:solidFill>
          <a:latin typeface="Calibri Light"/>
          <a:ea typeface="ＭＳ Ｐゴシック" charset="0"/>
          <a:cs typeface="Calibri Light"/>
        </a:defRPr>
      </a:lvl1pPr>
      <a:lvl2pPr algn="ctr" defTabSz="512005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512005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512005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512005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12005" algn="ctr" defTabSz="512005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24011" algn="ctr" defTabSz="512005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36014" algn="ctr" defTabSz="512005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48019" algn="ctr" defTabSz="512005" rtl="0" eaLnBrk="1" fontAlgn="base" hangingPunct="1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5120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Tx/>
        <a:buNone/>
        <a:defRPr sz="3800" b="0" i="0" kern="1200">
          <a:solidFill>
            <a:schemeClr val="bg1"/>
          </a:solidFill>
          <a:latin typeface="Calibri Light"/>
          <a:ea typeface="ＭＳ Ｐゴシック" charset="0"/>
          <a:cs typeface="Calibri Light"/>
        </a:defRPr>
      </a:lvl1pPr>
      <a:lvl2pPr marL="832007" indent="-320002" algn="l" defTabSz="51200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80013" indent="-256003" algn="l" defTabSz="51200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792018" indent="-256003" algn="l" defTabSz="51200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304020" indent="-256003" algn="l" defTabSz="51200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816026" indent="-256003" algn="l" defTabSz="51200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8031" indent="-256003" algn="l" defTabSz="51200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036" indent="-256003" algn="l" defTabSz="51200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041" indent="-256003" algn="l" defTabSz="51200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05" algn="l" defTabSz="5120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11" algn="l" defTabSz="5120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014" algn="l" defTabSz="5120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019" algn="l" defTabSz="5120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025" algn="l" defTabSz="5120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72030" algn="l" defTabSz="5120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4038" algn="l" defTabSz="5120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6039" algn="l" defTabSz="5120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78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927100" y="774700"/>
            <a:ext cx="4127500" cy="261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1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3957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05294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60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6040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8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C+M_04180_UnveilingMat8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UC+M_04180_UnveilingMat8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43" r:id="rId2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9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73400" y="858838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073400" y="2197102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8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2283388"/>
          </a:xfrm>
        </p:spPr>
        <p:txBody>
          <a:bodyPr>
            <a:normAutofit fontScale="90000"/>
          </a:bodyPr>
          <a:lstStyle/>
          <a:p>
            <a:r>
              <a:rPr lang="en-CA" sz="6000" dirty="0"/>
              <a:t>Technical Writing</a:t>
            </a:r>
            <a:r>
              <a:rPr lang="en-CA" dirty="0"/>
              <a:t/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r>
              <a:rPr lang="en-CA" sz="2700" dirty="0"/>
              <a:t>Gillian </a:t>
            </a:r>
            <a:r>
              <a:rPr lang="en-CA" sz="2700" dirty="0" err="1"/>
              <a:t>saunders</a:t>
            </a:r>
            <a:r>
              <a:rPr lang="en-CA" sz="2700" dirty="0"/>
              <a:t/>
            </a:r>
            <a:br>
              <a:rPr lang="en-CA" sz="2700" dirty="0"/>
            </a:br>
            <a:r>
              <a:rPr lang="en-CA" sz="2700" dirty="0"/>
              <a:t>The Centre for </a:t>
            </a:r>
            <a:r>
              <a:rPr lang="en-CA" sz="2700"/>
              <a:t>Academic Communication</a:t>
            </a:r>
            <a:br>
              <a:rPr lang="en-CA" sz="2700"/>
            </a:br>
            <a:r>
              <a:rPr lang="en-CA" sz="2700"/>
              <a:t>Feb 5, 2018</a:t>
            </a:r>
            <a:endParaRPr lang="en-CA" sz="2700" dirty="0"/>
          </a:p>
        </p:txBody>
      </p:sp>
    </p:spTree>
    <p:extLst>
      <p:ext uri="{BB962C8B-B14F-4D97-AF65-F5344CB8AC3E}">
        <p14:creationId xmlns:p14="http://schemas.microsoft.com/office/powerpoint/2010/main" val="21674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4899" y="2032000"/>
            <a:ext cx="7173861" cy="415289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Use consistent wording</a:t>
            </a:r>
          </a:p>
          <a:p>
            <a:endParaRPr lang="en-CA" dirty="0"/>
          </a:p>
          <a:p>
            <a:r>
              <a:rPr lang="en-CA" dirty="0"/>
              <a:t>Prefer clarity over variety</a:t>
            </a:r>
          </a:p>
          <a:p>
            <a:r>
              <a:rPr lang="en-CA" dirty="0"/>
              <a:t>If you’re referring to a “screen”; do not switch to “monitor” halfway through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Tips for Achieving Clarity</a:t>
            </a:r>
          </a:p>
        </p:txBody>
      </p:sp>
    </p:spTree>
    <p:extLst>
      <p:ext uri="{BB962C8B-B14F-4D97-AF65-F5344CB8AC3E}">
        <p14:creationId xmlns:p14="http://schemas.microsoft.com/office/powerpoint/2010/main" val="154421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4900" y="1435510"/>
            <a:ext cx="7291848" cy="4749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Be brief (and on screen, be even briefer)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Use active voice and avoid passive constructions</a:t>
            </a:r>
          </a:p>
          <a:p>
            <a:r>
              <a:rPr lang="en-CA" dirty="0"/>
              <a:t>Avoid excessive wordiness</a:t>
            </a:r>
          </a:p>
          <a:p>
            <a:endParaRPr lang="en-CA" dirty="0" smtClean="0"/>
          </a:p>
          <a:p>
            <a:r>
              <a:rPr lang="en-CA" dirty="0" smtClean="0"/>
              <a:t>Use </a:t>
            </a:r>
            <a:r>
              <a:rPr lang="en-CA" dirty="0"/>
              <a:t>short sentences (</a:t>
            </a:r>
            <a:r>
              <a:rPr lang="en-CA" dirty="0" smtClean="0"/>
              <a:t>15 to 20 </a:t>
            </a:r>
            <a:r>
              <a:rPr lang="en-CA" dirty="0"/>
              <a:t>words, max) and short paragraphs (</a:t>
            </a:r>
            <a:r>
              <a:rPr lang="en-CA" dirty="0" smtClean="0"/>
              <a:t>5 to 8 </a:t>
            </a:r>
            <a:r>
              <a:rPr lang="en-CA" dirty="0"/>
              <a:t>sentences, max)</a:t>
            </a:r>
          </a:p>
          <a:p>
            <a:pPr marL="457038" lvl="1" indent="0">
              <a:buNone/>
            </a:pPr>
            <a:r>
              <a:rPr lang="en-CA" sz="2400" dirty="0">
                <a:sym typeface="Wingdings" panose="05000000000000000000" pitchFamily="2" charset="2"/>
              </a:rPr>
              <a:t>  </a:t>
            </a:r>
            <a:r>
              <a:rPr lang="en-CA" sz="2400" dirty="0" smtClean="0">
                <a:sym typeface="Wingdings" panose="05000000000000000000" pitchFamily="2" charset="2"/>
              </a:rPr>
              <a:t>~100 </a:t>
            </a:r>
            <a:r>
              <a:rPr lang="en-CA" sz="2400" dirty="0">
                <a:sym typeface="Wingdings" panose="05000000000000000000" pitchFamily="2" charset="2"/>
              </a:rPr>
              <a:t>words per paragraph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4900" y="390322"/>
            <a:ext cx="6261100" cy="1143000"/>
          </a:xfrm>
        </p:spPr>
        <p:txBody>
          <a:bodyPr/>
          <a:lstStyle/>
          <a:p>
            <a:r>
              <a:rPr lang="en-CA" dirty="0"/>
              <a:t>Tips for Achieving Clarity</a:t>
            </a:r>
          </a:p>
        </p:txBody>
      </p:sp>
    </p:spTree>
    <p:extLst>
      <p:ext uri="{BB962C8B-B14F-4D97-AF65-F5344CB8AC3E}">
        <p14:creationId xmlns:p14="http://schemas.microsoft.com/office/powerpoint/2010/main" val="38901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4900" y="2032000"/>
            <a:ext cx="7282016" cy="415289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Pay attention to organization and layout</a:t>
            </a:r>
          </a:p>
          <a:p>
            <a:endParaRPr lang="en-CA" dirty="0"/>
          </a:p>
          <a:p>
            <a:r>
              <a:rPr lang="en-CA" dirty="0"/>
              <a:t>Use headings and subheadings to organize topics</a:t>
            </a:r>
          </a:p>
          <a:p>
            <a:r>
              <a:rPr lang="en-CA" dirty="0"/>
              <a:t>Use bullet points or numbered lists when </a:t>
            </a:r>
            <a:r>
              <a:rPr lang="en-CA" dirty="0" smtClean="0"/>
              <a:t>appropriate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Tips for Achieving Clarity</a:t>
            </a:r>
          </a:p>
        </p:txBody>
      </p:sp>
    </p:spTree>
    <p:extLst>
      <p:ext uri="{BB962C8B-B14F-4D97-AF65-F5344CB8AC3E}">
        <p14:creationId xmlns:p14="http://schemas.microsoft.com/office/powerpoint/2010/main" val="36475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39552" y="1844824"/>
            <a:ext cx="4104456" cy="43924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Navigating </a:t>
            </a:r>
            <a:r>
              <a:rPr lang="en-CA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urgency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guiding coalition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 of change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Empower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Celebrate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short-term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changes into culture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004048" y="1844824"/>
            <a:ext cx="3744416" cy="44644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Navigating Change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urgency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guiding coalition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vision of change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Communicate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vision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Empower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Celebrate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short-term wins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into culture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3289" y="188640"/>
            <a:ext cx="8091949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Clarity and Consistency in Headings: Parallelism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4900" y="2032000"/>
            <a:ext cx="7282016" cy="415289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Pay attention to organization and layout</a:t>
            </a:r>
          </a:p>
          <a:p>
            <a:endParaRPr lang="en-CA" dirty="0"/>
          </a:p>
          <a:p>
            <a:r>
              <a:rPr lang="en-CA" dirty="0"/>
              <a:t>Use headings and subheadings to organize topics</a:t>
            </a:r>
          </a:p>
          <a:p>
            <a:r>
              <a:rPr lang="en-CA" dirty="0"/>
              <a:t>Use bullet points or numbered lists when appropriate</a:t>
            </a:r>
          </a:p>
          <a:p>
            <a:r>
              <a:rPr lang="en-CA" dirty="0"/>
              <a:t>Use graphs, charts, or diagrams</a:t>
            </a:r>
          </a:p>
          <a:p>
            <a:r>
              <a:rPr lang="en-CA" dirty="0"/>
              <a:t>Make key content as easy as possible to find</a:t>
            </a:r>
          </a:p>
          <a:p>
            <a:r>
              <a:rPr lang="en-CA" dirty="0"/>
              <a:t>Facilitate selective reading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Tips for Achieving Clarity</a:t>
            </a:r>
          </a:p>
        </p:txBody>
      </p:sp>
    </p:spTree>
    <p:extLst>
      <p:ext uri="{BB962C8B-B14F-4D97-AF65-F5344CB8AC3E}">
        <p14:creationId xmlns:p14="http://schemas.microsoft.com/office/powerpoint/2010/main" val="347770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4899" y="2032000"/>
            <a:ext cx="6790403" cy="4152899"/>
          </a:xfrm>
        </p:spPr>
        <p:txBody>
          <a:bodyPr/>
          <a:lstStyle/>
          <a:p>
            <a:r>
              <a:rPr lang="en-CA" dirty="0" smtClean="0"/>
              <a:t>Ask yourself, “Do </a:t>
            </a:r>
            <a:r>
              <a:rPr lang="en-CA" dirty="0"/>
              <a:t>my readers *need* this information (in order to do what I want them to know/be able to do</a:t>
            </a:r>
            <a:r>
              <a:rPr lang="en-CA" dirty="0" smtClean="0"/>
              <a:t>)?”</a:t>
            </a:r>
          </a:p>
          <a:p>
            <a:endParaRPr lang="en-CA" dirty="0"/>
          </a:p>
          <a:p>
            <a:r>
              <a:rPr lang="en-CA" dirty="0"/>
              <a:t>Answer questions as they </a:t>
            </a:r>
            <a:r>
              <a:rPr lang="en-CA" dirty="0" smtClean="0"/>
              <a:t>will arise </a:t>
            </a:r>
            <a:r>
              <a:rPr lang="en-CA" dirty="0"/>
              <a:t>in readers’ </a:t>
            </a:r>
            <a:r>
              <a:rPr lang="en-CA" dirty="0" smtClean="0"/>
              <a:t>minds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Final Thoughts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327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4900" y="2032000"/>
            <a:ext cx="6908390" cy="4152899"/>
          </a:xfrm>
        </p:spPr>
        <p:txBody>
          <a:bodyPr>
            <a:normAutofit/>
          </a:bodyPr>
          <a:lstStyle/>
          <a:p>
            <a:r>
              <a:rPr lang="en-CA" dirty="0" smtClean="0"/>
              <a:t>1:1 tutorials, 10 to 4, Monday to Friday</a:t>
            </a:r>
          </a:p>
          <a:p>
            <a:pPr lvl="1"/>
            <a:r>
              <a:rPr lang="en-CA" dirty="0" smtClean="0"/>
              <a:t>25 minutes, up to 10 per </a:t>
            </a:r>
            <a:r>
              <a:rPr lang="en-CA" dirty="0" smtClean="0"/>
              <a:t>term</a:t>
            </a:r>
          </a:p>
          <a:p>
            <a:pPr lvl="1"/>
            <a:r>
              <a:rPr lang="en-CA" dirty="0"/>
              <a:t>Bookable in advance on </a:t>
            </a:r>
            <a:r>
              <a:rPr lang="en-CA" u="sng" dirty="0">
                <a:solidFill>
                  <a:srgbClr val="0070C0"/>
                </a:solidFill>
              </a:rPr>
              <a:t>uvic.mywconline.com </a:t>
            </a:r>
            <a:endParaRPr lang="en-CA" dirty="0" smtClean="0"/>
          </a:p>
          <a:p>
            <a:pPr lvl="1"/>
            <a:endParaRPr lang="en-CA" dirty="0" smtClean="0"/>
          </a:p>
          <a:p>
            <a:r>
              <a:rPr lang="en-CA" dirty="0" smtClean="0"/>
              <a:t>“Express” help, 4 </a:t>
            </a:r>
            <a:r>
              <a:rPr lang="en-CA" dirty="0"/>
              <a:t>to 5pm, Tuesday to </a:t>
            </a:r>
            <a:r>
              <a:rPr lang="en-CA" dirty="0" smtClean="0"/>
              <a:t>Thursday</a:t>
            </a:r>
            <a:endParaRPr lang="en-CA" dirty="0"/>
          </a:p>
          <a:p>
            <a:pPr lvl="1"/>
            <a:r>
              <a:rPr lang="en-CA" dirty="0" smtClean="0"/>
              <a:t>15 </a:t>
            </a:r>
            <a:r>
              <a:rPr lang="en-CA" dirty="0"/>
              <a:t>minutes, </a:t>
            </a:r>
            <a:r>
              <a:rPr lang="en-CA" dirty="0" smtClean="0"/>
              <a:t>drop in to sign up, quick questions</a:t>
            </a:r>
          </a:p>
          <a:p>
            <a:pPr lvl="1"/>
            <a:endParaRPr lang="en-CA" dirty="0" smtClean="0"/>
          </a:p>
          <a:p>
            <a:endParaRPr lang="en-CA" dirty="0" smtClean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Can the CAC Help?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45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25" y="0"/>
            <a:ext cx="6970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980"/>
            <a:ext cx="9144000" cy="49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4900" y="2032000"/>
            <a:ext cx="6908390" cy="4152899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1:1 tutorials, 10 to 4, Monday to Friday</a:t>
            </a:r>
          </a:p>
          <a:p>
            <a:pPr lvl="1"/>
            <a:r>
              <a:rPr lang="en-CA" dirty="0" smtClean="0"/>
              <a:t>25 minutes, up to 10 per </a:t>
            </a:r>
            <a:r>
              <a:rPr lang="en-CA" dirty="0" smtClean="0"/>
              <a:t>term</a:t>
            </a:r>
          </a:p>
          <a:p>
            <a:pPr lvl="1"/>
            <a:r>
              <a:rPr lang="en-CA" dirty="0"/>
              <a:t>Bookable in advance on </a:t>
            </a:r>
            <a:r>
              <a:rPr lang="en-CA" u="sng" dirty="0">
                <a:solidFill>
                  <a:srgbClr val="0070C0"/>
                </a:solidFill>
              </a:rPr>
              <a:t>uvic.mywconline.com </a:t>
            </a:r>
            <a:endParaRPr lang="en-CA" dirty="0" smtClean="0"/>
          </a:p>
          <a:p>
            <a:pPr lvl="1"/>
            <a:endParaRPr lang="en-CA" dirty="0" smtClean="0"/>
          </a:p>
          <a:p>
            <a:r>
              <a:rPr lang="en-CA" dirty="0" smtClean="0"/>
              <a:t>“Express” help, 4 </a:t>
            </a:r>
            <a:r>
              <a:rPr lang="en-CA" dirty="0"/>
              <a:t>to 5pm, Tuesday to </a:t>
            </a:r>
            <a:r>
              <a:rPr lang="en-CA" dirty="0" smtClean="0"/>
              <a:t>Thursday</a:t>
            </a:r>
            <a:endParaRPr lang="en-CA" dirty="0"/>
          </a:p>
          <a:p>
            <a:pPr lvl="1"/>
            <a:r>
              <a:rPr lang="en-CA" dirty="0" smtClean="0"/>
              <a:t>15 </a:t>
            </a:r>
            <a:r>
              <a:rPr lang="en-CA" dirty="0"/>
              <a:t>minutes, </a:t>
            </a:r>
            <a:r>
              <a:rPr lang="en-CA" dirty="0" smtClean="0"/>
              <a:t>drop in to sign up, quick questions</a:t>
            </a:r>
          </a:p>
          <a:p>
            <a:pPr lvl="1"/>
            <a:endParaRPr lang="en-CA" dirty="0" smtClean="0"/>
          </a:p>
          <a:p>
            <a:r>
              <a:rPr lang="en-CA" dirty="0" smtClean="0"/>
              <a:t>Workshops:</a:t>
            </a:r>
          </a:p>
          <a:p>
            <a:pPr lvl="1"/>
            <a:r>
              <a:rPr lang="en-CA" dirty="0" smtClean="0"/>
              <a:t>Vocabulary Building Strategies (Feb 6, 2:30)</a:t>
            </a:r>
            <a:endParaRPr lang="en-CA" dirty="0"/>
          </a:p>
          <a:p>
            <a:pPr lvl="1"/>
            <a:r>
              <a:rPr lang="en-CA" dirty="0" smtClean="0"/>
              <a:t>Academic Language and Tone (Feb 20, 2:30)</a:t>
            </a:r>
          </a:p>
          <a:p>
            <a:pPr lvl="1"/>
            <a:r>
              <a:rPr lang="en-CA" dirty="0" smtClean="0"/>
              <a:t>Scientific Writing (March 6, 2:30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Library 151b or 130</a:t>
            </a:r>
            <a:endParaRPr lang="en-CA" dirty="0"/>
          </a:p>
          <a:p>
            <a:pPr lvl="1"/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Can the CAC Help?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321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CAF7455A-3D92-4F11-9BD2-837F7A926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technical writing?</a:t>
            </a:r>
          </a:p>
          <a:p>
            <a:r>
              <a:rPr lang="en-CA" dirty="0"/>
              <a:t>Tips for achieving </a:t>
            </a:r>
            <a:r>
              <a:rPr lang="en-CA" dirty="0" smtClean="0"/>
              <a:t>clarity</a:t>
            </a:r>
          </a:p>
          <a:p>
            <a:r>
              <a:rPr lang="en-CA" dirty="0" smtClean="0"/>
              <a:t>How the CAC can help you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2900456-CEBD-4694-8CCC-523678BC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58984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552" y="2338593"/>
            <a:ext cx="6261100" cy="1143000"/>
          </a:xfrm>
        </p:spPr>
        <p:txBody>
          <a:bodyPr>
            <a:normAutofit/>
          </a:bodyPr>
          <a:lstStyle/>
          <a:p>
            <a:pPr algn="ctr"/>
            <a:r>
              <a:rPr lang="en-CA" sz="4800" dirty="0" smtClean="0"/>
              <a:t>Any Questions?</a:t>
            </a:r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357186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7587" y="1179871"/>
            <a:ext cx="8023123" cy="5338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Topic: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products and services</a:t>
            </a:r>
          </a:p>
          <a:p>
            <a:pPr marL="0" indent="0">
              <a:buNone/>
            </a:pPr>
            <a:endParaRPr lang="en-US" sz="1400" u="sng" dirty="0"/>
          </a:p>
          <a:p>
            <a:pPr marL="0" indent="0">
              <a:buNone/>
            </a:pPr>
            <a:r>
              <a:rPr lang="en-US" u="sng" dirty="0"/>
              <a:t>Purpose: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to explain, advise, instruct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u="sng" dirty="0"/>
              <a:t>Style and Tone: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objective, clear, straightforward, short and concise 	sentences and paragraphs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u="sng" dirty="0"/>
              <a:t>Examples: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memos, emails, instruction manuals, websites, reports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4900" y="134938"/>
            <a:ext cx="6261100" cy="1143000"/>
          </a:xfrm>
        </p:spPr>
        <p:txBody>
          <a:bodyPr/>
          <a:lstStyle/>
          <a:p>
            <a:r>
              <a:rPr lang="en-US" dirty="0"/>
              <a:t>What is Technical Writing?</a:t>
            </a:r>
          </a:p>
        </p:txBody>
      </p:sp>
    </p:spTree>
    <p:extLst>
      <p:ext uri="{BB962C8B-B14F-4D97-AF65-F5344CB8AC3E}">
        <p14:creationId xmlns:p14="http://schemas.microsoft.com/office/powerpoint/2010/main" val="53205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6749" y="1756696"/>
            <a:ext cx="7826478" cy="4152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u="sng" dirty="0"/>
              <a:t>An Essay</a:t>
            </a:r>
          </a:p>
          <a:p>
            <a:pPr marL="457038" lvl="1" indent="0">
              <a:buNone/>
            </a:pPr>
            <a:r>
              <a:rPr lang="en-CA" dirty="0"/>
              <a:t>No lengthy introduction, conclusion, explanations, analysis, or transitions</a:t>
            </a:r>
          </a:p>
          <a:p>
            <a:pPr marL="457038" lvl="1" indent="0">
              <a:buNone/>
            </a:pPr>
            <a:endParaRPr lang="en-CA" u="sng" dirty="0"/>
          </a:p>
          <a:p>
            <a:pPr marL="0" indent="0">
              <a:buNone/>
            </a:pPr>
            <a:r>
              <a:rPr lang="en-CA" u="sng" dirty="0"/>
              <a:t>An argument or opinion</a:t>
            </a:r>
          </a:p>
          <a:p>
            <a:pPr marL="457038" lvl="1" indent="0">
              <a:buNone/>
            </a:pPr>
            <a:r>
              <a:rPr lang="en-CA" dirty="0"/>
              <a:t>None of your own beliefs or opinions</a:t>
            </a:r>
          </a:p>
          <a:p>
            <a:pPr lvl="1"/>
            <a:endParaRPr lang="en-CA" dirty="0"/>
          </a:p>
          <a:p>
            <a:pPr marL="0" indent="0">
              <a:buNone/>
            </a:pPr>
            <a:r>
              <a:rPr lang="en-CA" u="sng" dirty="0"/>
              <a:t>Poetry</a:t>
            </a:r>
          </a:p>
          <a:p>
            <a:pPr marL="457038" lvl="1" indent="0">
              <a:buNone/>
            </a:pPr>
            <a:r>
              <a:rPr lang="en-CA" dirty="0"/>
              <a:t>No flowery language or “interesting” words. Leave the thesaurus out of it, and use denotative language.</a:t>
            </a:r>
          </a:p>
          <a:p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Technical Writing ISN’T</a:t>
            </a:r>
          </a:p>
        </p:txBody>
      </p:sp>
    </p:spTree>
    <p:extLst>
      <p:ext uri="{BB962C8B-B14F-4D97-AF65-F5344CB8AC3E}">
        <p14:creationId xmlns:p14="http://schemas.microsoft.com/office/powerpoint/2010/main" val="422766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539"/>
            <a:ext cx="9144000" cy="65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4899" y="2032000"/>
            <a:ext cx="7173861" cy="41528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“A study by the National Commission on Writing found that 64 of the largest U.S. corporations, employing close to eight million people, spend as much as $3.1 billion annually to follow up on the poor writing skills of employees.” </a:t>
            </a:r>
          </a:p>
          <a:p>
            <a:pPr marL="0" indent="0">
              <a:buNone/>
            </a:pPr>
            <a:r>
              <a:rPr lang="en-US" dirty="0"/>
              <a:t>– Vancouver Sun (2012)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Is It Important to Write Well?</a:t>
            </a:r>
          </a:p>
        </p:txBody>
      </p:sp>
    </p:spTree>
    <p:extLst>
      <p:ext uri="{BB962C8B-B14F-4D97-AF65-F5344CB8AC3E}">
        <p14:creationId xmlns:p14="http://schemas.microsoft.com/office/powerpoint/2010/main" val="18618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4900" y="2032000"/>
            <a:ext cx="7036210" cy="41528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Know your audience</a:t>
            </a:r>
          </a:p>
          <a:p>
            <a:endParaRPr lang="en-CA" dirty="0"/>
          </a:p>
          <a:p>
            <a:r>
              <a:rPr lang="en-CA" dirty="0"/>
              <a:t>How much do they already know?</a:t>
            </a:r>
          </a:p>
          <a:p>
            <a:pPr lvl="1"/>
            <a:r>
              <a:rPr lang="en-CA" dirty="0"/>
              <a:t>Define key terms</a:t>
            </a:r>
          </a:p>
          <a:p>
            <a:pPr lvl="1"/>
            <a:r>
              <a:rPr lang="en-CA" dirty="0"/>
              <a:t>Provide context</a:t>
            </a:r>
          </a:p>
          <a:p>
            <a:pPr lvl="1"/>
            <a:r>
              <a:rPr lang="en-CA" dirty="0"/>
              <a:t>BUT do not over-explain</a:t>
            </a:r>
          </a:p>
          <a:p>
            <a:endParaRPr lang="en-CA" dirty="0"/>
          </a:p>
          <a:p>
            <a:r>
              <a:rPr lang="en-CA" dirty="0"/>
              <a:t>How will they consume your text?</a:t>
            </a:r>
          </a:p>
          <a:p>
            <a:endParaRPr lang="en-CA" dirty="0"/>
          </a:p>
          <a:p>
            <a:r>
              <a:rPr lang="en-CA" dirty="0"/>
              <a:t>What do you want them to get out of it?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Tips for Achieving Clarity</a:t>
            </a:r>
          </a:p>
        </p:txBody>
      </p:sp>
    </p:spTree>
    <p:extLst>
      <p:ext uri="{BB962C8B-B14F-4D97-AF65-F5344CB8AC3E}">
        <p14:creationId xmlns:p14="http://schemas.microsoft.com/office/powerpoint/2010/main" val="131086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85646" y="224644"/>
            <a:ext cx="8712968" cy="10037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20" rIns="91433" bIns="45720" rtlCol="0" anchor="ctr"/>
          <a:lstStyle/>
          <a:p>
            <a:pPr algn="ctr" defTabSz="51200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6091" y="424385"/>
            <a:ext cx="7247802" cy="584775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algn="ctr"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white"/>
                </a:solidFill>
                <a:ea typeface="ＭＳ Ｐゴシック" charset="0"/>
              </a:rPr>
              <a:t>Paragraph Structure</a:t>
            </a:r>
          </a:p>
        </p:txBody>
      </p:sp>
      <p:sp>
        <p:nvSpPr>
          <p:cNvPr id="18" name="Isosceles Triangle 17"/>
          <p:cNvSpPr/>
          <p:nvPr/>
        </p:nvSpPr>
        <p:spPr>
          <a:xfrm>
            <a:off x="971600" y="1324450"/>
            <a:ext cx="7272808" cy="4927902"/>
          </a:xfrm>
          <a:prstGeom prst="triangl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20" rIns="91433" bIns="45720" rtlCol="0" anchor="ctr"/>
          <a:lstStyle/>
          <a:p>
            <a:pPr algn="ctr" defTabSz="512001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483768" y="3212976"/>
            <a:ext cx="4248472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06066" y="2308235"/>
            <a:ext cx="1734499" cy="1508105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algn="ctr"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prstClr val="white"/>
                </a:solidFill>
                <a:ea typeface="ＭＳ Ｐゴシック" charset="0"/>
              </a:rPr>
              <a:t>MAIN IDEA</a:t>
            </a:r>
          </a:p>
          <a:p>
            <a:pPr algn="ctr" defTabSz="512001" fontAlgn="base">
              <a:spcBef>
                <a:spcPct val="0"/>
              </a:spcBef>
              <a:spcAft>
                <a:spcPct val="0"/>
              </a:spcAft>
            </a:pPr>
            <a:endParaRPr lang="en-CA" b="1" dirty="0">
              <a:solidFill>
                <a:prstClr val="white"/>
              </a:solidFill>
              <a:ea typeface="ＭＳ Ｐゴシック" charset="0"/>
            </a:endParaRPr>
          </a:p>
          <a:p>
            <a:pPr algn="ctr" defTabSz="512001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prstClr val="white"/>
              </a:solidFill>
              <a:ea typeface="ＭＳ Ｐゴシック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80112" y="2281223"/>
            <a:ext cx="2664296" cy="400110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111F33"/>
                </a:solidFill>
                <a:ea typeface="ＭＳ Ｐゴシック" charset="0"/>
              </a:rPr>
              <a:t>Topic Sentence</a:t>
            </a:r>
          </a:p>
        </p:txBody>
      </p:sp>
      <p:sp>
        <p:nvSpPr>
          <p:cNvPr id="23" name="TextBox 22"/>
          <p:cNvSpPr txBox="1"/>
          <p:nvPr/>
        </p:nvSpPr>
        <p:spPr>
          <a:xfrm rot="18425862">
            <a:off x="252688" y="3845532"/>
            <a:ext cx="3562711" cy="430887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rgbClr val="111F33"/>
                </a:solidFill>
                <a:ea typeface="ＭＳ Ｐゴシック" charset="0"/>
              </a:rPr>
              <a:t>Supporting Sentences</a:t>
            </a:r>
          </a:p>
        </p:txBody>
      </p:sp>
      <p:sp>
        <p:nvSpPr>
          <p:cNvPr id="24" name="TextBox 23"/>
          <p:cNvSpPr txBox="1"/>
          <p:nvPr/>
        </p:nvSpPr>
        <p:spPr>
          <a:xfrm rot="3219840">
            <a:off x="5864411" y="4163778"/>
            <a:ext cx="2901907" cy="430887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rgbClr val="111F33"/>
                </a:solidFill>
                <a:ea typeface="ＭＳ Ｐゴシック" charset="0"/>
              </a:rPr>
              <a:t>Supporting Sentences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35896" y="3422412"/>
            <a:ext cx="2016224" cy="338554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algn="ctr"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ea typeface="ＭＳ Ｐゴシック" charset="0"/>
              </a:rPr>
              <a:t>Explain Causes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1236" y="3892432"/>
            <a:ext cx="1153291" cy="584775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algn="ctr"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ea typeface="ＭＳ Ｐゴシック" charset="0"/>
              </a:rPr>
              <a:t>Give Examples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484" y="4489382"/>
            <a:ext cx="1590483" cy="307777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white"/>
                </a:solidFill>
                <a:ea typeface="ＭＳ Ｐゴシック" charset="0"/>
              </a:rPr>
              <a:t>Define Terms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971600" y="5733256"/>
            <a:ext cx="7272808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7784" y="5805264"/>
            <a:ext cx="3888432" cy="400110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algn="ctr"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ea typeface="ＭＳ Ｐゴシック" charset="0"/>
              </a:rPr>
              <a:t>Concluding Sentence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4128" y="5157199"/>
            <a:ext cx="850992" cy="307777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white"/>
                </a:solidFill>
                <a:ea typeface="ＭＳ Ｐゴシック" charset="0"/>
              </a:rPr>
              <a:t>Analyze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5194" y="4477209"/>
            <a:ext cx="864998" cy="307777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white"/>
                </a:solidFill>
                <a:ea typeface="ＭＳ Ｐゴシック" charset="0"/>
              </a:rPr>
              <a:t>Compare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51463" y="5129840"/>
            <a:ext cx="1121609" cy="307777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white"/>
                </a:solidFill>
                <a:ea typeface="ＭＳ Ｐゴシック" charset="0"/>
              </a:rPr>
              <a:t>Use Analogy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81236" y="4725146"/>
            <a:ext cx="1153291" cy="861774"/>
          </a:xfrm>
          <a:prstGeom prst="rect">
            <a:avLst/>
          </a:prstGeom>
          <a:noFill/>
        </p:spPr>
        <p:txBody>
          <a:bodyPr wrap="square" lIns="91433" tIns="45720" rIns="91433" bIns="45720" rtlCol="0">
            <a:spAutoFit/>
          </a:bodyPr>
          <a:lstStyle/>
          <a:p>
            <a:pPr algn="ctr" defTabSz="512001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ea typeface="ＭＳ Ｐゴシック" charset="0"/>
              </a:rPr>
              <a:t>Provide statistics</a:t>
            </a:r>
          </a:p>
          <a:p>
            <a:pPr algn="ctr" defTabSz="512001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111F33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80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32" grpId="0"/>
      <p:bldP spid="2" grpId="0"/>
      <p:bldP spid="19" grpId="0"/>
      <p:bldP spid="2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4899" y="2032000"/>
            <a:ext cx="7252519" cy="415289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Use exact numbers and other information when possible</a:t>
            </a:r>
          </a:p>
          <a:p>
            <a:endParaRPr lang="en-CA" dirty="0"/>
          </a:p>
          <a:p>
            <a:r>
              <a:rPr lang="en-CA" dirty="0"/>
              <a:t>A few </a:t>
            </a:r>
            <a:r>
              <a:rPr lang="en-CA" dirty="0">
                <a:sym typeface="Wingdings" panose="05000000000000000000" pitchFamily="2" charset="2"/>
              </a:rPr>
              <a:t> three</a:t>
            </a:r>
          </a:p>
          <a:p>
            <a:r>
              <a:rPr lang="en-CA" dirty="0">
                <a:sym typeface="Wingdings" panose="05000000000000000000" pitchFamily="2" charset="2"/>
              </a:rPr>
              <a:t>Some  between four and six</a:t>
            </a:r>
          </a:p>
          <a:p>
            <a:r>
              <a:rPr lang="en-CA" dirty="0">
                <a:sym typeface="Wingdings" panose="05000000000000000000" pitchFamily="2" charset="2"/>
              </a:rPr>
              <a:t>During business hours  from 9am to 5pm, PST, Monday through Friday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Tips for Achieving Clarity</a:t>
            </a:r>
          </a:p>
        </p:txBody>
      </p:sp>
    </p:spTree>
    <p:extLst>
      <p:ext uri="{BB962C8B-B14F-4D97-AF65-F5344CB8AC3E}">
        <p14:creationId xmlns:p14="http://schemas.microsoft.com/office/powerpoint/2010/main" val="31270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Vic Edge titl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UVic Edge content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UVic Edge content 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UVic Edge content 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UVic Edge content 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UVic Edge content 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UVic Edge content 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Vic Edge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1_UVIC Edge Blue Lowercase">
  <a:themeElements>
    <a:clrScheme name="Custom 2">
      <a:dk1>
        <a:srgbClr val="111F33"/>
      </a:dk1>
      <a:lt1>
        <a:sysClr val="window" lastClr="FFFFFF"/>
      </a:lt1>
      <a:dk2>
        <a:srgbClr val="004E81"/>
      </a:dk2>
      <a:lt2>
        <a:srgbClr val="004F80"/>
      </a:lt2>
      <a:accent1>
        <a:srgbClr val="111F33"/>
      </a:accent1>
      <a:accent2>
        <a:srgbClr val="BD1D27"/>
      </a:accent2>
      <a:accent3>
        <a:srgbClr val="004E81"/>
      </a:accent3>
      <a:accent4>
        <a:srgbClr val="E6A027"/>
      </a:accent4>
      <a:accent5>
        <a:srgbClr val="004E81"/>
      </a:accent5>
      <a:accent6>
        <a:srgbClr val="BD1D27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Vic Edge titl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UVic Edge titl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UVic Edge title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UVic Edge conten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UVic Edge content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UVic Edge content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UVic Edge content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655</Words>
  <Application>Microsoft Office PowerPoint</Application>
  <PresentationFormat>On-screen Show (4:3)</PresentationFormat>
  <Paragraphs>135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20</vt:i4>
      </vt:variant>
    </vt:vector>
  </HeadingPairs>
  <TitlesOfParts>
    <vt:vector size="47" baseType="lpstr">
      <vt:lpstr>ＭＳ Ｐゴシック</vt:lpstr>
      <vt:lpstr>Arial</vt:lpstr>
      <vt:lpstr>Calibri</vt:lpstr>
      <vt:lpstr>Calibri Light</vt:lpstr>
      <vt:lpstr>Times New Roman</vt:lpstr>
      <vt:lpstr>Wingdings</vt:lpstr>
      <vt:lpstr>UVic Edge title 1</vt:lpstr>
      <vt:lpstr>UVic Edge title 2</vt:lpstr>
      <vt:lpstr>UVic Edge title 3</vt:lpstr>
      <vt:lpstr>UVic Edge title 4</vt:lpstr>
      <vt:lpstr>UVic Edge title 5</vt:lpstr>
      <vt:lpstr>UVic Edge content 1</vt:lpstr>
      <vt:lpstr>UVic Edge content 2</vt:lpstr>
      <vt:lpstr>UVic Edge content 3</vt:lpstr>
      <vt:lpstr>UVic Edge content 4</vt:lpstr>
      <vt:lpstr>UVic Edge content 5</vt:lpstr>
      <vt:lpstr>UVic Edge content 6</vt:lpstr>
      <vt:lpstr>UVic Edge content 7</vt:lpstr>
      <vt:lpstr>UVic Edge content 8</vt:lpstr>
      <vt:lpstr>UVic Edge content 9</vt:lpstr>
      <vt:lpstr>UVic Edge content 10</vt:lpstr>
      <vt:lpstr>UVic Edge content 11</vt:lpstr>
      <vt:lpstr>Custom Design</vt:lpstr>
      <vt:lpstr>1_Custom Design</vt:lpstr>
      <vt:lpstr>2_Custom Design</vt:lpstr>
      <vt:lpstr>3_Custom Design</vt:lpstr>
      <vt:lpstr>1_UVIC Edge Blue Lowercase</vt:lpstr>
      <vt:lpstr>Technical Writing  Gillian saunders The Centre for Academic Communication Feb 5, 2018</vt:lpstr>
      <vt:lpstr>Overview</vt:lpstr>
      <vt:lpstr>What is Technical Writing?</vt:lpstr>
      <vt:lpstr>What Technical Writing ISN’T</vt:lpstr>
      <vt:lpstr>PowerPoint Presentation</vt:lpstr>
      <vt:lpstr>Why Is It Important to Write Well?</vt:lpstr>
      <vt:lpstr>Tips for Achieving Clarity</vt:lpstr>
      <vt:lpstr>PowerPoint Presentation</vt:lpstr>
      <vt:lpstr>Tips for Achieving Clarity</vt:lpstr>
      <vt:lpstr>Tips for Achieving Clarity</vt:lpstr>
      <vt:lpstr>Tips for Achieving Clarity</vt:lpstr>
      <vt:lpstr>Tips for Achieving Clarity</vt:lpstr>
      <vt:lpstr>Clarity and Consistency in Headings: Parallelism</vt:lpstr>
      <vt:lpstr>Tips for Achieving Clarity</vt:lpstr>
      <vt:lpstr>Final Thoughts </vt:lpstr>
      <vt:lpstr>How Can the CAC Help?</vt:lpstr>
      <vt:lpstr>PowerPoint Presentation</vt:lpstr>
      <vt:lpstr>PowerPoint Presentation</vt:lpstr>
      <vt:lpstr>How Can the CAC Help?</vt:lpstr>
      <vt:lpstr>Any Questions?</vt:lpstr>
    </vt:vector>
  </TitlesOfParts>
  <Company>University of Victoria Marketing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Melanie Carter</dc:creator>
  <cp:lastModifiedBy>Gillian Saunders</cp:lastModifiedBy>
  <cp:revision>111</cp:revision>
  <dcterms:created xsi:type="dcterms:W3CDTF">2013-08-20T17:34:23Z</dcterms:created>
  <dcterms:modified xsi:type="dcterms:W3CDTF">2018-02-05T16:59:27Z</dcterms:modified>
</cp:coreProperties>
</file>